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2" r:id="rId2"/>
  </p:sldMasterIdLst>
  <p:notesMasterIdLst>
    <p:notesMasterId r:id="rId11"/>
  </p:notesMasterIdLst>
  <p:handoutMasterIdLst>
    <p:handoutMasterId r:id="rId12"/>
  </p:handoutMasterIdLst>
  <p:sldIdLst>
    <p:sldId id="258" r:id="rId3"/>
    <p:sldId id="1451" r:id="rId4"/>
    <p:sldId id="1457" r:id="rId5"/>
    <p:sldId id="1462" r:id="rId6"/>
    <p:sldId id="1455" r:id="rId7"/>
    <p:sldId id="1461" r:id="rId8"/>
    <p:sldId id="1460" r:id="rId9"/>
    <p:sldId id="1459" r:id="rId10"/>
  </p:sldIdLst>
  <p:sldSz cx="12192000" cy="6858000"/>
  <p:notesSz cx="9874250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  <a:srgbClr val="FFFFFF"/>
    <a:srgbClr val="DAE8FC"/>
    <a:srgbClr val="343399"/>
    <a:srgbClr val="333399"/>
    <a:srgbClr val="FF7C80"/>
    <a:srgbClr val="FF0000"/>
    <a:srgbClr val="009999"/>
    <a:srgbClr val="0091A4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77951" autoAdjust="0"/>
  </p:normalViewPr>
  <p:slideViewPr>
    <p:cSldViewPr>
      <p:cViewPr varScale="1">
        <p:scale>
          <a:sx n="74" d="100"/>
          <a:sy n="74" d="100"/>
        </p:scale>
        <p:origin x="724" y="44"/>
      </p:cViewPr>
      <p:guideLst>
        <p:guide orient="horz" pos="2160"/>
        <p:guide pos="3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A9F9BE1-DAE6-45B4-B126-D3C0C2F3C5A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2671763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975"/>
            <a:ext cx="7899400" cy="305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Tx/>
              <a:buNone/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1442867-13A5-4F21-8BE3-C84CF8D22C53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959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052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45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59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17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354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42867-13A5-4F21-8BE3-C84CF8D22C53}" type="slidenum">
              <a:rPr lang="en-US" altLang="zh-CN" smtClean="0"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5093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92A1C-4844-4F49-BAE3-C01FEC75E2ED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1B967-290E-43DA-A571-BD1C0EBEF38B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42EEF-C108-40F2-B288-C7A8683EB738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2A1C-4844-4F49-BAE3-C01FEC75E2E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903985" y="473854"/>
            <a:ext cx="7136870" cy="372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6pPr marL="2286000" indent="0">
              <a:buNone/>
              <a:defRPr/>
            </a:lvl6pPr>
          </a:lstStyle>
          <a:p>
            <a:pPr lvl="0"/>
            <a:r>
              <a:rPr lang="zh-CN" altLang="en-US" dirty="0"/>
              <a:t>此处放入“中文标题”</a:t>
            </a:r>
            <a:endParaRPr lang="en-US" altLang="zh-CN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903985" y="845857"/>
            <a:ext cx="8358768" cy="246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altLang="zh-CN" sz="1400" kern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6pPr marL="2286000" indent="0">
              <a:buNone/>
              <a:defRPr/>
            </a:lvl6pPr>
          </a:lstStyle>
          <a:p>
            <a:pPr lvl="0"/>
            <a:r>
              <a:rPr lang="en-US" altLang="zh-CN" dirty="0"/>
              <a:t>Put the </a:t>
            </a:r>
            <a:r>
              <a:rPr lang="zh-CN" altLang="en-US" dirty="0"/>
              <a:t>“</a:t>
            </a:r>
            <a:r>
              <a:rPr lang="en-US" altLang="zh-CN" dirty="0"/>
              <a:t>English title</a:t>
            </a:r>
            <a:r>
              <a:rPr lang="zh-CN" altLang="en-US" dirty="0"/>
              <a:t>” </a:t>
            </a:r>
            <a:r>
              <a:rPr lang="en-US" altLang="zh-CN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0280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4F6CD-C7B0-4627-AA91-24B12F3BFB0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200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4F6CD-C7B0-4627-AA91-24B12F3BFB00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AB38E-D843-44F9-A73A-13F6CACAF090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1E56B-BF8D-4117-A2A1-CE33B4DDF98F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48753E-50DA-4DA4-A33C-DE84837E6DF5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0C5A2-8AFD-4C63-90BE-D4E6D2614511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6E39C-DE87-429B-BD58-04C840BA4E6B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034F8-0976-48AC-BA54-CF6D05C00CAF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FF7EF-0C3F-483E-8B39-7FD1E6FCB364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942EEF-C108-40F2-B288-C7A8683EB738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92218" y="441509"/>
            <a:ext cx="3021473" cy="3989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419909" y="426892"/>
            <a:ext cx="1204400" cy="70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0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9.tiff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1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0.png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11.svg"/><Relationship Id="rId5" Type="http://schemas.microsoft.com/office/2007/relationships/media" Target="../media/media5.mp4"/><Relationship Id="rId10" Type="http://schemas.openxmlformats.org/officeDocument/2006/relationships/image" Target="../media/image10.png"/><Relationship Id="rId4" Type="http://schemas.openxmlformats.org/officeDocument/2006/relationships/video" Target="../media/media4.mp4"/><Relationship Id="rId9" Type="http://schemas.openxmlformats.org/officeDocument/2006/relationships/image" Target="../media/image9.tif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7.mp4"/><Relationship Id="rId7" Type="http://schemas.openxmlformats.org/officeDocument/2006/relationships/image" Target="../media/image9.tif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7.mp4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hyperlink" Target="https://pjlab-adg.github.io/DriveAren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748087" y="1988840"/>
            <a:ext cx="10825018" cy="134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 err="1"/>
              <a:t>DreamForge</a:t>
            </a:r>
            <a:r>
              <a:rPr lang="en-US" altLang="zh-CN" sz="4000" b="1" dirty="0"/>
              <a:t>: Motion-Aware Autoregressive Video Generation for Multi-View Driving Scenes</a:t>
            </a:r>
          </a:p>
          <a:p>
            <a:pPr algn="ctr"/>
            <a:endParaRPr lang="en-US" altLang="zh-CN" sz="4000" b="1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1193259" y="3279248"/>
            <a:ext cx="10080000" cy="0"/>
          </a:xfrm>
          <a:prstGeom prst="line">
            <a:avLst/>
          </a:prstGeom>
          <a:ln w="508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4"/>
          <p:cNvGrpSpPr>
            <a:grpSpLocks noChangeAspect="1"/>
          </p:cNvGrpSpPr>
          <p:nvPr/>
        </p:nvGrpSpPr>
        <p:grpSpPr bwMode="auto">
          <a:xfrm>
            <a:off x="628338" y="260648"/>
            <a:ext cx="3235414" cy="900000"/>
            <a:chOff x="954" y="660"/>
            <a:chExt cx="1269" cy="353"/>
          </a:xfrm>
          <a:solidFill>
            <a:srgbClr val="343399"/>
          </a:solidFill>
        </p:grpSpPr>
        <p:sp>
          <p:nvSpPr>
            <p:cNvPr id="12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3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4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5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6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7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8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9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0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1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2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3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4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5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6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7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8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9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0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1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2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3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4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5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6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7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8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9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0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1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2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3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4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5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6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7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8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9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0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1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2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3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4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5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6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7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8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9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0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1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2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3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4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5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6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7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8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9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0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1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2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3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4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5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6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7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8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4F257394-1163-44ED-7914-EEB168C68BD5}"/>
              </a:ext>
            </a:extLst>
          </p:cNvPr>
          <p:cNvSpPr txBox="1"/>
          <p:nvPr/>
        </p:nvSpPr>
        <p:spPr>
          <a:xfrm>
            <a:off x="1676214" y="3534542"/>
            <a:ext cx="9207485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dirty="0"/>
              <a:t>Jianbiao Mei</a:t>
            </a:r>
            <a:r>
              <a:rPr lang="en-US" altLang="zh-CN" sz="2200" baseline="30000" dirty="0"/>
              <a:t>1,2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Yukai</a:t>
            </a:r>
            <a:r>
              <a:rPr lang="en-US" altLang="zh-CN" sz="2200" dirty="0"/>
              <a:t> Ma</a:t>
            </a:r>
            <a:r>
              <a:rPr lang="en-US" altLang="zh-CN" sz="2200" baseline="30000" dirty="0"/>
              <a:t>1,2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Xuemeng</a:t>
            </a:r>
            <a:r>
              <a:rPr lang="en-US" altLang="zh-CN" sz="2200" dirty="0"/>
              <a:t> Yang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Licheng</a:t>
            </a:r>
            <a:r>
              <a:rPr lang="en-US" altLang="zh-CN" sz="2200" dirty="0"/>
              <a:t> Wen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Tiantian</a:t>
            </a:r>
            <a:r>
              <a:rPr lang="en-US" altLang="zh-CN" sz="2200" dirty="0"/>
              <a:t> Wei</a:t>
            </a:r>
            <a:r>
              <a:rPr lang="en-US" altLang="zh-CN" sz="2200" baseline="30000" dirty="0"/>
              <a:t>2,3</a:t>
            </a:r>
            <a:r>
              <a:rPr lang="en-US" altLang="zh-CN" sz="2200" dirty="0"/>
              <a:t>,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dirty="0"/>
              <a:t>Min Dou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Botian</a:t>
            </a:r>
            <a:r>
              <a:rPr lang="en-US" altLang="zh-CN" sz="2200" dirty="0"/>
              <a:t> Shi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and Yong Liu</a:t>
            </a:r>
            <a:r>
              <a:rPr lang="en-US" altLang="zh-CN" sz="2200" baseline="30000" dirty="0"/>
              <a:t>1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baseline="30000" dirty="0"/>
              <a:t>1</a:t>
            </a:r>
            <a:r>
              <a:rPr lang="en-US" altLang="zh-CN" sz="2200" dirty="0"/>
              <a:t>Institute of Cyber-Systems and Control, Zhejiang University.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baseline="30000" dirty="0"/>
              <a:t>2</a:t>
            </a:r>
            <a:r>
              <a:rPr lang="en-US" altLang="zh-CN" sz="2200" dirty="0"/>
              <a:t>Shanghai Artificial Intelligence Laboratory. </a:t>
            </a:r>
            <a:r>
              <a:rPr lang="en-US" altLang="zh-CN" sz="2200" baseline="30000" dirty="0"/>
              <a:t>3</a:t>
            </a:r>
            <a:r>
              <a:rPr lang="en-US" altLang="zh-CN" sz="2200" dirty="0"/>
              <a:t>Technical University of Munich.</a:t>
            </a:r>
          </a:p>
        </p:txBody>
      </p:sp>
      <p:graphicFrame>
        <p:nvGraphicFramePr>
          <p:cNvPr id="1041" name="对象 1040">
            <a:extLst>
              <a:ext uri="{FF2B5EF4-FFF2-40B4-BE49-F238E27FC236}">
                <a16:creationId xmlns:a16="http://schemas.microsoft.com/office/drawing/2014/main" id="{BA4CE84A-EAAD-D892-866C-453E873DA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861378"/>
              </p:ext>
            </p:extLst>
          </p:nvPr>
        </p:nvGraphicFramePr>
        <p:xfrm>
          <a:off x="4904999" y="350136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2120" name="对象 2119">
                        <a:extLst>
                          <a:ext uri="{FF2B5EF4-FFF2-40B4-BE49-F238E27FC236}">
                            <a16:creationId xmlns:a16="http://schemas.microsoft.com/office/drawing/2014/main" id="{E4E6FD62-D86D-1E41-D38F-F90E9A3DCA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4999" y="350136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2" name="图片 12">
            <a:extLst>
              <a:ext uri="{FF2B5EF4-FFF2-40B4-BE49-F238E27FC236}">
                <a16:creationId xmlns:a16="http://schemas.microsoft.com/office/drawing/2014/main" id="{BFC15FBE-E4C4-4B7D-94AA-2FFA6DD743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437290" y="174295"/>
            <a:ext cx="1946742" cy="1129804"/>
          </a:xfrm>
          <a:prstGeom prst="rect">
            <a:avLst/>
          </a:prstGeom>
        </p:spPr>
      </p:pic>
      <p:pic>
        <p:nvPicPr>
          <p:cNvPr id="1043" name="图片 1042">
            <a:extLst>
              <a:ext uri="{FF2B5EF4-FFF2-40B4-BE49-F238E27FC236}">
                <a16:creationId xmlns:a16="http://schemas.microsoft.com/office/drawing/2014/main" id="{9292E675-C57D-A74E-7A06-E41E5C10C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78" y="247445"/>
            <a:ext cx="1854610" cy="994071"/>
          </a:xfrm>
          <a:prstGeom prst="rect">
            <a:avLst/>
          </a:prstGeom>
        </p:spPr>
      </p:pic>
      <p:grpSp>
        <p:nvGrpSpPr>
          <p:cNvPr id="1046" name="组合 1045">
            <a:extLst>
              <a:ext uri="{FF2B5EF4-FFF2-40B4-BE49-F238E27FC236}">
                <a16:creationId xmlns:a16="http://schemas.microsoft.com/office/drawing/2014/main" id="{FD52459C-75EF-B288-3BAE-8C3FBBCACE52}"/>
              </a:ext>
            </a:extLst>
          </p:cNvPr>
          <p:cNvGrpSpPr/>
          <p:nvPr/>
        </p:nvGrpSpPr>
        <p:grpSpPr>
          <a:xfrm>
            <a:off x="9408369" y="116632"/>
            <a:ext cx="2621780" cy="1181622"/>
            <a:chOff x="9231785" y="30636"/>
            <a:chExt cx="2906656" cy="1310014"/>
          </a:xfrm>
        </p:grpSpPr>
        <p:pic>
          <p:nvPicPr>
            <p:cNvPr id="1044" name="图片 1043">
              <a:extLst>
                <a:ext uri="{FF2B5EF4-FFF2-40B4-BE49-F238E27FC236}">
                  <a16:creationId xmlns:a16="http://schemas.microsoft.com/office/drawing/2014/main" id="{0B115DCD-161E-A001-D84E-E832A1BC5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427" y="30636"/>
              <a:ext cx="1310014" cy="1310014"/>
            </a:xfrm>
            <a:prstGeom prst="rect">
              <a:avLst/>
            </a:prstGeom>
          </p:spPr>
        </p:pic>
        <p:pic>
          <p:nvPicPr>
            <p:cNvPr id="1045" name="图片 1044">
              <a:extLst>
                <a:ext uri="{FF2B5EF4-FFF2-40B4-BE49-F238E27FC236}">
                  <a16:creationId xmlns:a16="http://schemas.microsoft.com/office/drawing/2014/main" id="{C0864329-D8A3-5756-5682-EBA4F8D8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785" y="30636"/>
              <a:ext cx="1310014" cy="1310014"/>
            </a:xfrm>
            <a:prstGeom prst="rect">
              <a:avLst/>
            </a:prstGeom>
          </p:spPr>
        </p:pic>
      </p:grpSp>
      <p:grpSp>
        <p:nvGrpSpPr>
          <p:cNvPr id="1047" name="组合 1046">
            <a:extLst>
              <a:ext uri="{FF2B5EF4-FFF2-40B4-BE49-F238E27FC236}">
                <a16:creationId xmlns:a16="http://schemas.microsoft.com/office/drawing/2014/main" id="{4520DAE0-6B5D-01F8-6CBB-09DD54A71710}"/>
              </a:ext>
            </a:extLst>
          </p:cNvPr>
          <p:cNvGrpSpPr/>
          <p:nvPr/>
        </p:nvGrpSpPr>
        <p:grpSpPr>
          <a:xfrm>
            <a:off x="4367808" y="5413935"/>
            <a:ext cx="4738721" cy="433311"/>
            <a:chOff x="4464317" y="5414394"/>
            <a:chExt cx="4738721" cy="433311"/>
          </a:xfrm>
        </p:grpSpPr>
        <p:sp>
          <p:nvSpPr>
            <p:cNvPr id="1048" name="文本框 1047">
              <a:extLst>
                <a:ext uri="{FF2B5EF4-FFF2-40B4-BE49-F238E27FC236}">
                  <a16:creationId xmlns:a16="http://schemas.microsoft.com/office/drawing/2014/main" id="{392F2CFE-929C-DCE8-6D54-0001D6C239C4}"/>
                </a:ext>
              </a:extLst>
            </p:cNvPr>
            <p:cNvSpPr txBox="1"/>
            <p:nvPr/>
          </p:nvSpPr>
          <p:spPr>
            <a:xfrm>
              <a:off x="4464317" y="5415607"/>
              <a:ext cx="473872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b="1" i="1" dirty="0">
                  <a:solidFill>
                    <a:srgbClr val="5F9EEC"/>
                  </a:solidFill>
                  <a:latin typeface="Google Sans"/>
                </a:rPr>
                <a:t>Email: jianbiaomei@zju.edu.cn</a:t>
              </a:r>
            </a:p>
          </p:txBody>
        </p:sp>
        <p:pic>
          <p:nvPicPr>
            <p:cNvPr id="1049" name="图片 1048">
              <a:extLst>
                <a:ext uri="{FF2B5EF4-FFF2-40B4-BE49-F238E27FC236}">
                  <a16:creationId xmlns:a16="http://schemas.microsoft.com/office/drawing/2014/main" id="{B8EE15EA-2BD8-BD66-F2CC-1FE714FE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688" y="5414394"/>
              <a:ext cx="433311" cy="4333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8">
            <a:extLst>
              <a:ext uri="{FF2B5EF4-FFF2-40B4-BE49-F238E27FC236}">
                <a16:creationId xmlns:a16="http://schemas.microsoft.com/office/drawing/2014/main" id="{45A8B661-E818-1DAC-61A0-6B37D2DDFC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1D4CA34-F299-C599-41E4-3DB4AA9A30FF}"/>
              </a:ext>
            </a:extLst>
          </p:cNvPr>
          <p:cNvSpPr txBox="1"/>
          <p:nvPr/>
        </p:nvSpPr>
        <p:spPr>
          <a:xfrm>
            <a:off x="877224" y="1181800"/>
            <a:ext cx="10159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5F9EEC"/>
                </a:solidFill>
                <a:latin typeface="Google Sans"/>
              </a:rPr>
              <a:t>What is this paper about?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D055F2-FB5D-6282-27F3-E77445F0709C}"/>
              </a:ext>
            </a:extLst>
          </p:cNvPr>
          <p:cNvSpPr txBox="1"/>
          <p:nvPr/>
        </p:nvSpPr>
        <p:spPr>
          <a:xfrm>
            <a:off x="903960" y="1916832"/>
            <a:ext cx="103046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Diffusion-based </a:t>
            </a:r>
            <a:r>
              <a:rPr lang="en-US" altLang="zh-CN" sz="2000" i="1" spc="-1" dirty="0">
                <a:solidFill>
                  <a:schemeClr val="accent5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autoregressive video generation</a:t>
            </a:r>
            <a:r>
              <a:rPr lang="en-US" altLang="zh-CN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 model for </a:t>
            </a:r>
            <a:r>
              <a:rPr lang="en-US" altLang="zh-CN" sz="2000" i="1" spc="-1" dirty="0">
                <a:solidFill>
                  <a:schemeClr val="accent5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long-term generation of 3D controllable and extensible video.</a:t>
            </a:r>
            <a:endParaRPr lang="en-US" altLang="zh-CN" spc="-1" dirty="0">
              <a:solidFill>
                <a:schemeClr val="accent5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黑体" panose="02010600030101010101" charset="-122"/>
              <a:cs typeface="Arial" panose="020B0604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079EE990-CB6D-08BC-31EB-34DD89E8C745}"/>
              </a:ext>
            </a:extLst>
          </p:cNvPr>
          <p:cNvSpPr/>
          <p:nvPr/>
        </p:nvSpPr>
        <p:spPr>
          <a:xfrm>
            <a:off x="903960" y="452160"/>
            <a:ext cx="5192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altLang="zh-CN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Introduction</a:t>
            </a:r>
            <a:endParaRPr lang="en-U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F212074-276E-BB96-19F9-5A2AD8C125FA}"/>
              </a:ext>
            </a:extLst>
          </p:cNvPr>
          <p:cNvSpPr txBox="1"/>
          <p:nvPr/>
        </p:nvSpPr>
        <p:spPr>
          <a:xfrm>
            <a:off x="903960" y="3429000"/>
            <a:ext cx="10159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5F9EEC"/>
                </a:solidFill>
                <a:latin typeface="Google Sans"/>
              </a:rPr>
              <a:t>What dose this paper features?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CB7E231-2641-3890-0E3A-E192AC3B2F94}"/>
              </a:ext>
            </a:extLst>
          </p:cNvPr>
          <p:cNvGrpSpPr/>
          <p:nvPr/>
        </p:nvGrpSpPr>
        <p:grpSpPr>
          <a:xfrm>
            <a:off x="903960" y="4149766"/>
            <a:ext cx="10443896" cy="707886"/>
            <a:chOff x="624222" y="3531038"/>
            <a:chExt cx="10443896" cy="70788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46731BC-F983-86AB-3475-2AB4DFCBC5EB}"/>
                </a:ext>
              </a:extLst>
            </p:cNvPr>
            <p:cNvSpPr txBox="1"/>
            <p:nvPr/>
          </p:nvSpPr>
          <p:spPr>
            <a:xfrm>
              <a:off x="909046" y="3531038"/>
              <a:ext cx="10159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Better controllability</a:t>
              </a:r>
              <a:r>
                <a:rPr lang="en-US" altLang="zh-CN" sz="200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, supporting various control conditions and </a:t>
              </a:r>
              <a:r>
                <a:rPr lang="en-US" altLang="zh-CN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improve lane generation and foreground control through perspective guidance.</a:t>
              </a:r>
              <a:endPara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  <a:ea typeface="黑体" panose="02010600030101010101" charset="-122"/>
              </a:endParaRPr>
            </a:p>
          </p:txBody>
        </p: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6E31EB93-37AE-F981-8E73-577B881D6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68BA9CF-1D5A-2FFA-2206-D579E573A7CB}"/>
              </a:ext>
            </a:extLst>
          </p:cNvPr>
          <p:cNvGrpSpPr/>
          <p:nvPr/>
        </p:nvGrpSpPr>
        <p:grpSpPr>
          <a:xfrm>
            <a:off x="880797" y="4954048"/>
            <a:ext cx="10327770" cy="707886"/>
            <a:chOff x="624222" y="3531038"/>
            <a:chExt cx="10327770" cy="7078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AD6C92D-3D3A-A6E5-41CE-37E36185EA7B}"/>
                </a:ext>
              </a:extLst>
            </p:cNvPr>
            <p:cNvSpPr txBox="1"/>
            <p:nvPr/>
          </p:nvSpPr>
          <p:spPr>
            <a:xfrm>
              <a:off x="909045" y="3531038"/>
              <a:ext cx="1004294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Better scalability</a:t>
              </a:r>
              <a:r>
                <a:rPr lang="en-US" altLang="zh-CN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, easily generating driving scenes for </a:t>
              </a:r>
              <a:r>
                <a:rPr lang="en-US" altLang="zh-CN" sz="2000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any city in the world </a:t>
              </a:r>
              <a:r>
                <a:rPr lang="en-US" altLang="zh-CN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by leveraging layouts from OpenStreetMap.</a:t>
              </a:r>
              <a:endPara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  <a:ea typeface="黑体" panose="02010600030101010101" charset="-122"/>
              </a:endParaRPr>
            </a:p>
          </p:txBody>
        </p:sp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951B2B4D-47FF-0DEE-433C-B65B4A91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5B56F13-21E1-5EA5-EC52-306FB32A9BDF}"/>
              </a:ext>
            </a:extLst>
          </p:cNvPr>
          <p:cNvGrpSpPr/>
          <p:nvPr/>
        </p:nvGrpSpPr>
        <p:grpSpPr>
          <a:xfrm>
            <a:off x="877589" y="5805950"/>
            <a:ext cx="10470266" cy="707886"/>
            <a:chOff x="624222" y="3531038"/>
            <a:chExt cx="10470266" cy="707886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A73F79A-6E3A-376A-3053-E70F206D1467}"/>
                </a:ext>
              </a:extLst>
            </p:cNvPr>
            <p:cNvSpPr txBox="1"/>
            <p:nvPr/>
          </p:nvSpPr>
          <p:spPr>
            <a:xfrm>
              <a:off x="909045" y="3531038"/>
              <a:ext cx="101854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Better coherence</a:t>
              </a:r>
              <a:r>
                <a:rPr lang="en-US" altLang="zh-CN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, supporting </a:t>
              </a:r>
              <a:r>
                <a:rPr lang="en-US" altLang="zh-CN" sz="2000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flexible video lengths </a:t>
              </a:r>
              <a:r>
                <a:rPr lang="en-US" altLang="zh-CN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while maintaining coherence and consistency across multiple views and timeframes.</a:t>
              </a:r>
              <a:endParaRPr lang="en-US" altLang="zh-CN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  <a:ea typeface="黑体" panose="02010600030101010101" charset="-122"/>
              </a:endParaRPr>
            </a:p>
          </p:txBody>
        </p:sp>
        <p:pic>
          <p:nvPicPr>
            <p:cNvPr id="28" name="图形 27">
              <a:extLst>
                <a:ext uri="{FF2B5EF4-FFF2-40B4-BE49-F238E27FC236}">
                  <a16:creationId xmlns:a16="http://schemas.microsoft.com/office/drawing/2014/main" id="{363D9515-BD71-791C-13C1-84862A0E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C7FF0664-F6CF-9E30-C1A3-B7F21C250BEF}"/>
              </a:ext>
            </a:extLst>
          </p:cNvPr>
          <p:cNvSpPr txBox="1"/>
          <p:nvPr/>
        </p:nvSpPr>
        <p:spPr>
          <a:xfrm>
            <a:off x="839416" y="2708920"/>
            <a:ext cx="10304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World dreamer for high-fidelity closed-loop simulation.</a:t>
            </a:r>
            <a:endParaRPr lang="en-US" altLang="zh-CN" spc="-1" dirty="0">
              <a:solidFill>
                <a:schemeClr val="accent5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黑体" panose="02010600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0"/>
    </mc:Choice>
    <mc:Fallback xmlns="">
      <p:transition spd="slow" advTm="716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3A234580-07BB-087C-9385-0C8E25385519}"/>
              </a:ext>
            </a:extLst>
          </p:cNvPr>
          <p:cNvSpPr/>
          <p:nvPr/>
        </p:nvSpPr>
        <p:spPr>
          <a:xfrm>
            <a:off x="903960" y="452160"/>
            <a:ext cx="5192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altLang="zh-CN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Method</a:t>
            </a:r>
            <a:endParaRPr lang="en-U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76" name="图片 8">
            <a:extLst>
              <a:ext uri="{FF2B5EF4-FFF2-40B4-BE49-F238E27FC236}">
                <a16:creationId xmlns:a16="http://schemas.microsoft.com/office/drawing/2014/main" id="{45A8B661-E818-1DAC-61A0-6B37D2DDFC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A347E56-EB66-EA67-BAB9-44B5DEFF2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758053"/>
            <a:ext cx="8064896" cy="41192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31EF0D-DDAD-DCE5-5FDD-FB3CD8ED5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092" y="1210686"/>
            <a:ext cx="3796572" cy="2991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E4DB04-0487-0DC7-D3D5-FC0D4E5A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603" y="4307030"/>
            <a:ext cx="3499549" cy="8867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1D378F7-A285-A91E-0307-19E67B8016E7}"/>
              </a:ext>
            </a:extLst>
          </p:cNvPr>
          <p:cNvSpPr txBox="1"/>
          <p:nvPr/>
        </p:nvSpPr>
        <p:spPr>
          <a:xfrm>
            <a:off x="1271464" y="1124744"/>
            <a:ext cx="5600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Overall pipeline of the proposed </a:t>
            </a:r>
            <a:r>
              <a:rPr lang="en-US" altLang="zh-CN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DreamForge</a:t>
            </a:r>
            <a:endParaRPr lang="en-US" altLang="zh-CN" spc="-1" dirty="0">
              <a:solidFill>
                <a:schemeClr val="accent5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黑体" panose="02010600030101010101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E4DCBAF-5057-E326-288B-5A93484A5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248" y="5315142"/>
            <a:ext cx="3609661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9"/>
    </mc:Choice>
    <mc:Fallback xmlns="">
      <p:transition spd="slow" advTm="653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3A234580-07BB-087C-9385-0C8E25385519}"/>
              </a:ext>
            </a:extLst>
          </p:cNvPr>
          <p:cNvSpPr/>
          <p:nvPr/>
        </p:nvSpPr>
        <p:spPr>
          <a:xfrm>
            <a:off x="903960" y="452160"/>
            <a:ext cx="5192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altLang="zh-CN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Generation results</a:t>
            </a:r>
            <a:endParaRPr lang="en-U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C8E0F2CB-A1A3-E917-E96D-075E96DECF1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pic>
        <p:nvPicPr>
          <p:cNvPr id="11" name="case_country">
            <a:hlinkClick r:id="" action="ppaction://media"/>
            <a:extLst>
              <a:ext uri="{FF2B5EF4-FFF2-40B4-BE49-F238E27FC236}">
                <a16:creationId xmlns:a16="http://schemas.microsoft.com/office/drawing/2014/main" id="{6D4F87BB-1023-F70A-1E01-02E3EE2D0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8566" y="4457403"/>
            <a:ext cx="10962372" cy="1023916"/>
          </a:xfrm>
          <a:prstGeom prst="rect">
            <a:avLst/>
          </a:prstGeom>
        </p:spPr>
      </p:pic>
      <p:pic>
        <p:nvPicPr>
          <p:cNvPr id="12" name="case_intersection">
            <a:hlinkClick r:id="" action="ppaction://media"/>
            <a:extLst>
              <a:ext uri="{FF2B5EF4-FFF2-40B4-BE49-F238E27FC236}">
                <a16:creationId xmlns:a16="http://schemas.microsoft.com/office/drawing/2014/main" id="{0562A7AD-34B8-BE12-B98D-193A81441A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392" y="5573436"/>
            <a:ext cx="10962372" cy="102391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55AF39A-EE0B-49A0-9BB5-DC8D49D41705}"/>
              </a:ext>
            </a:extLst>
          </p:cNvPr>
          <p:cNvGrpSpPr/>
          <p:nvPr/>
        </p:nvGrpSpPr>
        <p:grpSpPr>
          <a:xfrm>
            <a:off x="908688" y="3933056"/>
            <a:ext cx="10443896" cy="400110"/>
            <a:chOff x="624222" y="3531038"/>
            <a:chExt cx="10443896" cy="400110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81B1D16-70D6-7031-CE46-62D67F94C633}"/>
                </a:ext>
              </a:extLst>
            </p:cNvPr>
            <p:cNvSpPr txBox="1"/>
            <p:nvPr/>
          </p:nvSpPr>
          <p:spPr>
            <a:xfrm>
              <a:off x="909046" y="3531038"/>
              <a:ext cx="101590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spc="-1" dirty="0"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Long video generation (19s,12Hz) using 7-frame temporal model</a:t>
              </a:r>
              <a:endParaRPr lang="en-US" altLang="zh-CN" spc="-1" dirty="0">
                <a:uFill>
                  <a:solidFill>
                    <a:srgbClr val="FFFFFF"/>
                  </a:solidFill>
                </a:uFill>
                <a:latin typeface="Arial" panose="020B0604020202020204"/>
                <a:ea typeface="黑体" panose="02010600030101010101" charset="-122"/>
              </a:endParaRPr>
            </a:p>
          </p:txBody>
        </p:sp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CB88EC37-6157-2437-C5B3-2CD8B99DD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FF445E8-EF4A-19E8-46A1-EEED8AB16436}"/>
              </a:ext>
            </a:extLst>
          </p:cNvPr>
          <p:cNvGrpSpPr/>
          <p:nvPr/>
        </p:nvGrpSpPr>
        <p:grpSpPr>
          <a:xfrm>
            <a:off x="764672" y="1115452"/>
            <a:ext cx="10443896" cy="400110"/>
            <a:chOff x="624222" y="3531038"/>
            <a:chExt cx="10443896" cy="400110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294909-4B56-A122-61E2-CFD38EF16FD9}"/>
                </a:ext>
              </a:extLst>
            </p:cNvPr>
            <p:cNvSpPr txBox="1"/>
            <p:nvPr/>
          </p:nvSpPr>
          <p:spPr>
            <a:xfrm>
              <a:off x="909046" y="3531038"/>
              <a:ext cx="1015907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spc="-1" dirty="0"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Various layout</a:t>
              </a: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C84E88D6-E080-7BF9-33D9-5F201AF2B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pic>
        <p:nvPicPr>
          <p:cNvPr id="19" name="Google Shape;229;p33">
            <a:extLst>
              <a:ext uri="{FF2B5EF4-FFF2-40B4-BE49-F238E27FC236}">
                <a16:creationId xmlns:a16="http://schemas.microsoft.com/office/drawing/2014/main" id="{2E637FDF-0093-CDE0-A1DA-7C86D4007E0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77276" y="1052736"/>
            <a:ext cx="7512532" cy="281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B6B672-5387-1F03-6560-31B99BD6DC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44" y="1617079"/>
            <a:ext cx="1814376" cy="18143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1252F4-E6ED-76DC-F609-EE59278870EE}"/>
              </a:ext>
            </a:extLst>
          </p:cNvPr>
          <p:cNvSpPr txBox="1"/>
          <p:nvPr/>
        </p:nvSpPr>
        <p:spPr>
          <a:xfrm>
            <a:off x="1157090" y="3429000"/>
            <a:ext cx="6304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spc="-1" dirty="0">
                <a:solidFill>
                  <a:schemeClr val="accent5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黑体" panose="02010600030101010101" charset="-122"/>
                <a:cs typeface="Arial" panose="020B0604020202020204" pitchFamily="34" charset="0"/>
              </a:rPr>
              <a:t>For more visualizations…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706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3A234580-07BB-087C-9385-0C8E25385519}"/>
              </a:ext>
            </a:extLst>
          </p:cNvPr>
          <p:cNvSpPr/>
          <p:nvPr/>
        </p:nvSpPr>
        <p:spPr>
          <a:xfrm>
            <a:off x="903960" y="452160"/>
            <a:ext cx="5192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altLang="zh-CN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/>
                <a:ea typeface="微软雅黑"/>
              </a:rPr>
              <a:t>Generation results</a:t>
            </a:r>
            <a:endParaRPr lang="en-U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C8E0F2CB-A1A3-E917-E96D-075E96DECF10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FF445E8-EF4A-19E8-46A1-EEED8AB16436}"/>
              </a:ext>
            </a:extLst>
          </p:cNvPr>
          <p:cNvGrpSpPr/>
          <p:nvPr/>
        </p:nvGrpSpPr>
        <p:grpSpPr>
          <a:xfrm>
            <a:off x="479376" y="1187460"/>
            <a:ext cx="10443896" cy="369332"/>
            <a:chOff x="624222" y="3531038"/>
            <a:chExt cx="10443896" cy="36933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294909-4B56-A122-61E2-CFD38EF16FD9}"/>
                </a:ext>
              </a:extLst>
            </p:cNvPr>
            <p:cNvSpPr txBox="1"/>
            <p:nvPr/>
          </p:nvSpPr>
          <p:spPr>
            <a:xfrm>
              <a:off x="909046" y="3531038"/>
              <a:ext cx="101590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pc="-1" dirty="0">
                  <a:uFill>
                    <a:solidFill>
                      <a:srgbClr val="FFFFFF"/>
                    </a:solidFill>
                  </a:uFill>
                  <a:latin typeface="Arial" panose="020B0604020202020204"/>
                  <a:ea typeface="黑体" panose="02010600030101010101" charset="-122"/>
                </a:rPr>
                <a:t>Various weather</a:t>
              </a:r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C84E88D6-E080-7BF9-33D9-5F201AF2B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4222" y="3553662"/>
              <a:ext cx="312793" cy="312793"/>
            </a:xfrm>
            <a:prstGeom prst="rect">
              <a:avLst/>
            </a:prstGeom>
          </p:spPr>
        </p:pic>
      </p:grpSp>
      <p:pic>
        <p:nvPicPr>
          <p:cNvPr id="20" name="final">
            <a:hlinkClick r:id="" action="ppaction://media"/>
            <a:extLst>
              <a:ext uri="{FF2B5EF4-FFF2-40B4-BE49-F238E27FC236}">
                <a16:creationId xmlns:a16="http://schemas.microsoft.com/office/drawing/2014/main" id="{DB8471EC-DACB-691B-8A88-5C5703AE5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699" y="1956885"/>
            <a:ext cx="11358933" cy="106046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C4C5933-DD2C-51FD-83ED-B57433731BE9}"/>
              </a:ext>
            </a:extLst>
          </p:cNvPr>
          <p:cNvSpPr txBox="1"/>
          <p:nvPr/>
        </p:nvSpPr>
        <p:spPr>
          <a:xfrm>
            <a:off x="426594" y="1617823"/>
            <a:ext cx="11016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driving scene at </a:t>
            </a:r>
            <a:r>
              <a:rPr lang="en-US" altLang="zh-CN" sz="1600" b="0" i="1" dirty="0" err="1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sinaper-hollandvillage</a:t>
            </a:r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Night, clear, suburban, streetlights.</a:t>
            </a:r>
            <a:endParaRPr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2D4592D-FF99-313F-0D22-1B9C5501868E}"/>
              </a:ext>
            </a:extLst>
          </p:cNvPr>
          <p:cNvSpPr txBox="1"/>
          <p:nvPr/>
        </p:nvSpPr>
        <p:spPr>
          <a:xfrm>
            <a:off x="407976" y="3252521"/>
            <a:ext cx="11016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driving scene at </a:t>
            </a:r>
            <a:r>
              <a:rPr lang="en-US" altLang="zh-CN" sz="1600" b="0" i="1" dirty="0" err="1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boston</a:t>
            </a:r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-seaport. Rainy, cloudy, suburban, wet road.</a:t>
            </a:r>
            <a:endParaRPr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F4951D6-3482-6104-C2F3-2881D9939959}"/>
              </a:ext>
            </a:extLst>
          </p:cNvPr>
          <p:cNvSpPr txBox="1"/>
          <p:nvPr/>
        </p:nvSpPr>
        <p:spPr>
          <a:xfrm>
            <a:off x="479984" y="4941168"/>
            <a:ext cx="11016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driving scene at </a:t>
            </a:r>
            <a:r>
              <a:rPr lang="en-US" altLang="zh-CN" sz="1600" b="0" i="1" dirty="0" err="1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boston</a:t>
            </a:r>
            <a:r>
              <a:rPr lang="en-US" altLang="zh-CN" sz="1600" b="0" i="1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-seaport. Daytime, sunny, suburban, straight road.</a:t>
            </a:r>
            <a:endParaRPr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final2">
            <a:hlinkClick r:id="" action="ppaction://media"/>
            <a:extLst>
              <a:ext uri="{FF2B5EF4-FFF2-40B4-BE49-F238E27FC236}">
                <a16:creationId xmlns:a16="http://schemas.microsoft.com/office/drawing/2014/main" id="{999119E6-6C1B-5088-AECC-33914FB784B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7976" y="3591075"/>
            <a:ext cx="11376048" cy="1062061"/>
          </a:xfrm>
          <a:prstGeom prst="rect">
            <a:avLst/>
          </a:prstGeom>
        </p:spPr>
      </p:pic>
      <p:pic>
        <p:nvPicPr>
          <p:cNvPr id="25" name="final3">
            <a:hlinkClick r:id="" action="ppaction://media"/>
            <a:extLst>
              <a:ext uri="{FF2B5EF4-FFF2-40B4-BE49-F238E27FC236}">
                <a16:creationId xmlns:a16="http://schemas.microsoft.com/office/drawing/2014/main" id="{12112F20-AF98-06DB-1D19-131C1CF4A95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197" y="5307880"/>
            <a:ext cx="11376048" cy="10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8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3A234580-07BB-087C-9385-0C8E25385519}"/>
              </a:ext>
            </a:extLst>
          </p:cNvPr>
          <p:cNvSpPr/>
          <p:nvPr/>
        </p:nvSpPr>
        <p:spPr>
          <a:xfrm>
            <a:off x="903960" y="452160"/>
            <a:ext cx="8144368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 results</a:t>
            </a:r>
            <a:endParaRPr lang="en-US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C8E0F2CB-A1A3-E917-E96D-075E96DECF1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pic>
        <p:nvPicPr>
          <p:cNvPr id="8" name="20240910-151950">
            <a:hlinkClick r:id="" action="ppaction://media"/>
            <a:extLst>
              <a:ext uri="{FF2B5EF4-FFF2-40B4-BE49-F238E27FC236}">
                <a16:creationId xmlns:a16="http://schemas.microsoft.com/office/drawing/2014/main" id="{CB73E6A1-A811-1F68-1867-DD9C7D3D9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464" y="3840148"/>
            <a:ext cx="9577064" cy="2612493"/>
          </a:xfrm>
          <a:prstGeom prst="rect">
            <a:avLst/>
          </a:prstGeom>
        </p:spPr>
      </p:pic>
      <p:pic>
        <p:nvPicPr>
          <p:cNvPr id="9" name="20240910-152037">
            <a:hlinkClick r:id="" action="ppaction://media"/>
            <a:extLst>
              <a:ext uri="{FF2B5EF4-FFF2-40B4-BE49-F238E27FC236}">
                <a16:creationId xmlns:a16="http://schemas.microsoft.com/office/drawing/2014/main" id="{E2CD9609-A3EA-F474-F06A-21C48E9C44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464" y="1052736"/>
            <a:ext cx="9500443" cy="25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3A234580-07BB-087C-9385-0C8E25385519}"/>
              </a:ext>
            </a:extLst>
          </p:cNvPr>
          <p:cNvSpPr/>
          <p:nvPr/>
        </p:nvSpPr>
        <p:spPr>
          <a:xfrm>
            <a:off x="903960" y="452160"/>
            <a:ext cx="69922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altLang="zh-CN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/>
              </a:rPr>
              <a:t>Diffusion-based Closed-loop Simulation</a:t>
            </a:r>
            <a:endParaRPr lang="en-US" sz="2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C8E0F2CB-A1A3-E917-E96D-075E96DECF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419760" y="388860"/>
            <a:ext cx="1203480" cy="704880"/>
          </a:xfrm>
          <a:prstGeom prst="rect">
            <a:avLst/>
          </a:prstGeom>
          <a:ln>
            <a:noFill/>
          </a:ln>
        </p:spPr>
      </p:pic>
      <p:pic>
        <p:nvPicPr>
          <p:cNvPr id="3" name="Google Shape;176;p27" descr="Pipeline Image">
            <a:extLst>
              <a:ext uri="{FF2B5EF4-FFF2-40B4-BE49-F238E27FC236}">
                <a16:creationId xmlns:a16="http://schemas.microsoft.com/office/drawing/2014/main" id="{95EED47B-F25A-2705-BCAA-ED4746DCD2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368" y="1223452"/>
            <a:ext cx="7704856" cy="5072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B427210-C88E-2EE6-03AD-C1E613EFAD31}"/>
              </a:ext>
            </a:extLst>
          </p:cNvPr>
          <p:cNvGrpSpPr/>
          <p:nvPr/>
        </p:nvGrpSpPr>
        <p:grpSpPr>
          <a:xfrm>
            <a:off x="8389994" y="1700808"/>
            <a:ext cx="3610054" cy="646331"/>
            <a:chOff x="8390602" y="1179846"/>
            <a:chExt cx="3682670" cy="64633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F052D40-6172-295F-25B3-2A14E6582D3F}"/>
                </a:ext>
              </a:extLst>
            </p:cNvPr>
            <p:cNvSpPr txBox="1"/>
            <p:nvPr/>
          </p:nvSpPr>
          <p:spPr>
            <a:xfrm>
              <a:off x="8688896" y="1179846"/>
              <a:ext cx="33843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黑体" panose="02010600030101010101" charset="-122"/>
                  <a:cs typeface="Arial" panose="020B0604020202020204" pitchFamily="34" charset="0"/>
                </a:rPr>
                <a:t>Reality</a:t>
              </a:r>
              <a: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More realistic multi-view images and traffic flow.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53E2C6EA-1FC4-0B03-0048-ADB0CEA90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90602" y="1279132"/>
              <a:ext cx="312793" cy="312793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7050C6E-4E6E-0B32-CFF3-DF8DE54067B3}"/>
              </a:ext>
            </a:extLst>
          </p:cNvPr>
          <p:cNvGrpSpPr/>
          <p:nvPr/>
        </p:nvGrpSpPr>
        <p:grpSpPr>
          <a:xfrm>
            <a:off x="8389994" y="2559315"/>
            <a:ext cx="3682670" cy="1200329"/>
            <a:chOff x="8390602" y="1179846"/>
            <a:chExt cx="3682670" cy="120032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7C1A6B3-A8C2-0A71-CA8C-E3E99EFBF9A3}"/>
                </a:ext>
              </a:extLst>
            </p:cNvPr>
            <p:cNvSpPr txBox="1"/>
            <p:nvPr/>
          </p:nvSpPr>
          <p:spPr>
            <a:xfrm>
              <a:off x="8688896" y="1179846"/>
              <a:ext cx="33843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黑体" panose="02010600030101010101" charset="-122"/>
                  <a:cs typeface="Arial" panose="020B0604020202020204" pitchFamily="34" charset="0"/>
                </a:rPr>
                <a:t>Unlimited</a:t>
              </a:r>
              <a: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Supports any road network downloaded from OpenStreetMap, allowing for diverse scene appearances.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15C71442-0176-4A7C-2538-FA7586E3B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90602" y="1279132"/>
              <a:ext cx="312793" cy="31279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ACA46A2-66EC-15A6-5886-DC9C18BFA38A}"/>
              </a:ext>
            </a:extLst>
          </p:cNvPr>
          <p:cNvGrpSpPr/>
          <p:nvPr/>
        </p:nvGrpSpPr>
        <p:grpSpPr>
          <a:xfrm>
            <a:off x="8389994" y="3858930"/>
            <a:ext cx="3682670" cy="1200329"/>
            <a:chOff x="8390602" y="1179846"/>
            <a:chExt cx="3682670" cy="120032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60374F0-9FBB-A366-B070-3A429FC66851}"/>
                </a:ext>
              </a:extLst>
            </p:cNvPr>
            <p:cNvSpPr txBox="1"/>
            <p:nvPr/>
          </p:nvSpPr>
          <p:spPr>
            <a:xfrm>
              <a:off x="8688896" y="1179846"/>
              <a:ext cx="33843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黑体" panose="02010600030101010101" charset="-122"/>
                  <a:cs typeface="Arial" panose="020B0604020202020204" pitchFamily="34" charset="0"/>
                </a:rPr>
                <a:t>Controllable</a:t>
              </a:r>
              <a: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altLang="zh-CN" b="0" i="0" dirty="0" err="1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Limsim</a:t>
              </a:r>
              <a: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as a simulation engine, can control any vehicles in the scene.</a:t>
              </a:r>
              <a:b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F69C55D3-3B93-86C5-824F-D1309675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90602" y="1279132"/>
              <a:ext cx="312793" cy="31279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C24BC1D-D07F-F0EA-9CE1-98877132C854}"/>
              </a:ext>
            </a:extLst>
          </p:cNvPr>
          <p:cNvGrpSpPr/>
          <p:nvPr/>
        </p:nvGrpSpPr>
        <p:grpSpPr>
          <a:xfrm>
            <a:off x="8389994" y="4953994"/>
            <a:ext cx="3682670" cy="923330"/>
            <a:chOff x="8390602" y="1179846"/>
            <a:chExt cx="3682670" cy="92333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742460B-FD1E-D475-34E8-F6B83D256951}"/>
                </a:ext>
              </a:extLst>
            </p:cNvPr>
            <p:cNvSpPr txBox="1"/>
            <p:nvPr/>
          </p:nvSpPr>
          <p:spPr>
            <a:xfrm>
              <a:off x="8688896" y="1179846"/>
              <a:ext cx="33843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spc="-1" dirty="0">
                  <a:solidFill>
                    <a:schemeClr val="accent5"/>
                  </a:solidFill>
                  <a:uFill>
                    <a:solidFill>
                      <a:srgbClr val="FFFFFF"/>
                    </a:solidFill>
                  </a:uFill>
                  <a:latin typeface="Arial" panose="020B0604020202020204" pitchFamily="34" charset="0"/>
                  <a:ea typeface="黑体" panose="02010600030101010101" charset="-122"/>
                  <a:cs typeface="Arial" panose="020B0604020202020204" pitchFamily="34" charset="0"/>
                </a:rPr>
                <a:t>Stability</a:t>
              </a:r>
              <a: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More stable than world models.</a:t>
              </a:r>
              <a:br>
                <a:rPr lang="en-US" altLang="zh-CN" b="0" i="0" dirty="0">
                  <a:solidFill>
                    <a:srgbClr val="26262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03109511-3B86-707A-C746-C723E3B06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90602" y="1279132"/>
              <a:ext cx="312793" cy="312793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4F90F574-F8E2-6A03-F891-02F3FFBEF51D}"/>
              </a:ext>
            </a:extLst>
          </p:cNvPr>
          <p:cNvSpPr txBox="1"/>
          <p:nvPr/>
        </p:nvSpPr>
        <p:spPr>
          <a:xfrm>
            <a:off x="335360" y="6478757"/>
            <a:ext cx="6304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https://pjlab-adg.github.io/DriveArena.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748087" y="1988840"/>
            <a:ext cx="10825018" cy="134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193259" y="3279248"/>
            <a:ext cx="10080000" cy="0"/>
          </a:xfrm>
          <a:prstGeom prst="line">
            <a:avLst/>
          </a:prstGeom>
          <a:ln w="5080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74"/>
          <p:cNvGrpSpPr>
            <a:grpSpLocks noChangeAspect="1"/>
          </p:cNvGrpSpPr>
          <p:nvPr/>
        </p:nvGrpSpPr>
        <p:grpSpPr bwMode="auto">
          <a:xfrm>
            <a:off x="628338" y="260648"/>
            <a:ext cx="3235414" cy="900000"/>
            <a:chOff x="954" y="660"/>
            <a:chExt cx="1269" cy="353"/>
          </a:xfrm>
          <a:solidFill>
            <a:srgbClr val="343399"/>
          </a:solidFill>
        </p:grpSpPr>
        <p:sp>
          <p:nvSpPr>
            <p:cNvPr id="12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3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4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5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6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7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8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19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0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1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2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3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4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5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6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7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8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29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0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1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2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3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4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5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6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7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8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39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0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1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2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3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4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5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6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7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8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49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0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1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2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3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4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5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6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7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8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59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0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1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2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3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4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5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6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7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8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69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0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1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2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3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4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5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6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7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  <p:sp>
          <p:nvSpPr>
            <p:cNvPr id="78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4F257394-1163-44ED-7914-EEB168C68BD5}"/>
              </a:ext>
            </a:extLst>
          </p:cNvPr>
          <p:cNvSpPr txBox="1"/>
          <p:nvPr/>
        </p:nvSpPr>
        <p:spPr>
          <a:xfrm>
            <a:off x="1676214" y="3534542"/>
            <a:ext cx="9207485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dirty="0"/>
              <a:t>Jianbiao Mei</a:t>
            </a:r>
            <a:r>
              <a:rPr lang="en-US" altLang="zh-CN" sz="2200" baseline="30000" dirty="0"/>
              <a:t>1,2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Yukai</a:t>
            </a:r>
            <a:r>
              <a:rPr lang="en-US" altLang="zh-CN" sz="2200" dirty="0"/>
              <a:t> Ma</a:t>
            </a:r>
            <a:r>
              <a:rPr lang="en-US" altLang="zh-CN" sz="2200" baseline="30000" dirty="0"/>
              <a:t>1,2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Xuemeng</a:t>
            </a:r>
            <a:r>
              <a:rPr lang="en-US" altLang="zh-CN" sz="2200" dirty="0"/>
              <a:t> Yang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Licheng</a:t>
            </a:r>
            <a:r>
              <a:rPr lang="en-US" altLang="zh-CN" sz="2200" dirty="0"/>
              <a:t> Wen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Tiantian</a:t>
            </a:r>
            <a:r>
              <a:rPr lang="en-US" altLang="zh-CN" sz="2200" dirty="0"/>
              <a:t> Wei</a:t>
            </a:r>
            <a:r>
              <a:rPr lang="en-US" altLang="zh-CN" sz="2200" baseline="30000" dirty="0"/>
              <a:t>2,3</a:t>
            </a:r>
            <a:r>
              <a:rPr lang="en-US" altLang="zh-CN" sz="2200" dirty="0"/>
              <a:t>,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dirty="0"/>
              <a:t>Min Dou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</a:t>
            </a:r>
            <a:r>
              <a:rPr lang="en-US" altLang="zh-CN" sz="2200" dirty="0" err="1"/>
              <a:t>Botian</a:t>
            </a:r>
            <a:r>
              <a:rPr lang="en-US" altLang="zh-CN" sz="2200" dirty="0"/>
              <a:t> Shi</a:t>
            </a:r>
            <a:r>
              <a:rPr lang="en-US" altLang="zh-CN" sz="2200" baseline="30000" dirty="0"/>
              <a:t>2</a:t>
            </a:r>
            <a:r>
              <a:rPr lang="en-US" altLang="zh-CN" sz="2200" dirty="0"/>
              <a:t>, and Yong Liu</a:t>
            </a:r>
            <a:r>
              <a:rPr lang="en-US" altLang="zh-CN" sz="2200" baseline="30000" dirty="0"/>
              <a:t>1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baseline="30000" dirty="0"/>
              <a:t>1</a:t>
            </a:r>
            <a:r>
              <a:rPr lang="en-US" altLang="zh-CN" sz="2200" dirty="0"/>
              <a:t>Institute of Cyber-Systems and Control, Zhejiang University.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CN" sz="2200" baseline="30000" dirty="0"/>
              <a:t>2</a:t>
            </a:r>
            <a:r>
              <a:rPr lang="en-US" altLang="zh-CN" sz="2200" dirty="0"/>
              <a:t>Shanghai Artificial Intelligence Laboratory. </a:t>
            </a:r>
            <a:r>
              <a:rPr lang="en-US" altLang="zh-CN" sz="2200" baseline="30000" dirty="0"/>
              <a:t>3</a:t>
            </a:r>
            <a:r>
              <a:rPr lang="en-US" altLang="zh-CN" sz="2200" dirty="0"/>
              <a:t>Technical University of Munich.</a:t>
            </a:r>
          </a:p>
        </p:txBody>
      </p:sp>
      <p:graphicFrame>
        <p:nvGraphicFramePr>
          <p:cNvPr id="1041" name="对象 1040">
            <a:extLst>
              <a:ext uri="{FF2B5EF4-FFF2-40B4-BE49-F238E27FC236}">
                <a16:creationId xmlns:a16="http://schemas.microsoft.com/office/drawing/2014/main" id="{BA4CE84A-EAAD-D892-866C-453E873DAA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4999" y="350136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041" name="对象 1040">
                        <a:extLst>
                          <a:ext uri="{FF2B5EF4-FFF2-40B4-BE49-F238E27FC236}">
                            <a16:creationId xmlns:a16="http://schemas.microsoft.com/office/drawing/2014/main" id="{BA4CE84A-EAAD-D892-866C-453E873DA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4999" y="350136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2" name="图片 12">
            <a:extLst>
              <a:ext uri="{FF2B5EF4-FFF2-40B4-BE49-F238E27FC236}">
                <a16:creationId xmlns:a16="http://schemas.microsoft.com/office/drawing/2014/main" id="{BFC15FBE-E4C4-4B7D-94AA-2FFA6DD743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437290" y="174295"/>
            <a:ext cx="1946742" cy="1129804"/>
          </a:xfrm>
          <a:prstGeom prst="rect">
            <a:avLst/>
          </a:prstGeom>
        </p:spPr>
      </p:pic>
      <p:pic>
        <p:nvPicPr>
          <p:cNvPr id="1043" name="图片 1042">
            <a:extLst>
              <a:ext uri="{FF2B5EF4-FFF2-40B4-BE49-F238E27FC236}">
                <a16:creationId xmlns:a16="http://schemas.microsoft.com/office/drawing/2014/main" id="{9292E675-C57D-A74E-7A06-E41E5C10C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78" y="247445"/>
            <a:ext cx="1854610" cy="994071"/>
          </a:xfrm>
          <a:prstGeom prst="rect">
            <a:avLst/>
          </a:prstGeom>
        </p:spPr>
      </p:pic>
      <p:grpSp>
        <p:nvGrpSpPr>
          <p:cNvPr id="1046" name="组合 1045">
            <a:extLst>
              <a:ext uri="{FF2B5EF4-FFF2-40B4-BE49-F238E27FC236}">
                <a16:creationId xmlns:a16="http://schemas.microsoft.com/office/drawing/2014/main" id="{FD52459C-75EF-B288-3BAE-8C3FBBCACE52}"/>
              </a:ext>
            </a:extLst>
          </p:cNvPr>
          <p:cNvGrpSpPr/>
          <p:nvPr/>
        </p:nvGrpSpPr>
        <p:grpSpPr>
          <a:xfrm>
            <a:off x="9408369" y="116632"/>
            <a:ext cx="2621780" cy="1181622"/>
            <a:chOff x="9231785" y="30636"/>
            <a:chExt cx="2906656" cy="1310014"/>
          </a:xfrm>
        </p:grpSpPr>
        <p:pic>
          <p:nvPicPr>
            <p:cNvPr id="1044" name="图片 1043">
              <a:extLst>
                <a:ext uri="{FF2B5EF4-FFF2-40B4-BE49-F238E27FC236}">
                  <a16:creationId xmlns:a16="http://schemas.microsoft.com/office/drawing/2014/main" id="{0B115DCD-161E-A001-D84E-E832A1BC5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427" y="30636"/>
              <a:ext cx="1310014" cy="1310014"/>
            </a:xfrm>
            <a:prstGeom prst="rect">
              <a:avLst/>
            </a:prstGeom>
          </p:spPr>
        </p:pic>
        <p:pic>
          <p:nvPicPr>
            <p:cNvPr id="1045" name="图片 1044">
              <a:extLst>
                <a:ext uri="{FF2B5EF4-FFF2-40B4-BE49-F238E27FC236}">
                  <a16:creationId xmlns:a16="http://schemas.microsoft.com/office/drawing/2014/main" id="{C0864329-D8A3-5756-5682-EBA4F8D8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785" y="30636"/>
              <a:ext cx="1310014" cy="1310014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4C3330E-5B5E-3D69-176A-6CFF5C6F3D9F}"/>
              </a:ext>
            </a:extLst>
          </p:cNvPr>
          <p:cNvGrpSpPr/>
          <p:nvPr/>
        </p:nvGrpSpPr>
        <p:grpSpPr>
          <a:xfrm>
            <a:off x="4150521" y="5367447"/>
            <a:ext cx="5052517" cy="573538"/>
            <a:chOff x="4150521" y="5367447"/>
            <a:chExt cx="5052517" cy="573538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09180F06-4542-3F88-70ED-92D8AB5A28B5}"/>
                </a:ext>
              </a:extLst>
            </p:cNvPr>
            <p:cNvSpPr txBox="1"/>
            <p:nvPr/>
          </p:nvSpPr>
          <p:spPr>
            <a:xfrm>
              <a:off x="4464317" y="5415607"/>
              <a:ext cx="47387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 dirty="0">
                  <a:solidFill>
                    <a:srgbClr val="5F9EEC"/>
                  </a:solidFill>
                  <a:latin typeface="Google Sans"/>
                </a:rPr>
                <a:t>Email: jianbiaomei@zju.edu.cn</a:t>
              </a: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EE1BE67-2E17-3B7A-166A-DCFA8DA1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521" y="5367447"/>
              <a:ext cx="573538" cy="57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5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8"/>
    </mc:Choice>
    <mc:Fallback xmlns="">
      <p:transition spd="slow" advTm="11968"/>
    </mc:Fallback>
  </mc:AlternateContent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2427</TotalTime>
  <Words>360</Words>
  <Application>Microsoft Office PowerPoint</Application>
  <PresentationFormat>宽屏</PresentationFormat>
  <Paragraphs>46</Paragraphs>
  <Slides>8</Slides>
  <Notes>8</Notes>
  <HiddenSlides>0</HiddenSlides>
  <MMClips>7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Google Sans</vt:lpstr>
      <vt:lpstr>微软雅黑</vt:lpstr>
      <vt:lpstr>Arial</vt:lpstr>
      <vt:lpstr>Calibri</vt:lpstr>
      <vt:lpstr>Calibri Light</vt:lpstr>
      <vt:lpstr>Wingdings</vt:lpstr>
      <vt:lpstr>默认设计模板</vt:lpstr>
      <vt:lpstr>自定义设计方案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ZJUNlict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工业控制技术国家重点实验室 实验室主任报告</dc:title>
  <dc:creator>rxiong</dc:creator>
  <cp:lastModifiedBy>jianbiao mei</cp:lastModifiedBy>
  <cp:revision>2020</cp:revision>
  <dcterms:created xsi:type="dcterms:W3CDTF">2022-03-23T07:26:35Z</dcterms:created>
  <dcterms:modified xsi:type="dcterms:W3CDTF">2024-09-11T02:46:33Z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2052-11.1.0.8722</vt:lpwstr>
  </property>
</Properties>
</file>